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4C92B-95EC-4210-9F4F-CF5E2D6F1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F55A04-F1CA-46C5-BFB1-4456D2C95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151348F-B4BD-4646-9BEE-5DD91B7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EB37C3-0AA0-4FE6-9660-C835F910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EE2F340-081B-4087-B1D8-918D2AB4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39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DD8A3-5F38-47FB-95A7-54C93388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2E33447-952B-42FA-8100-B33704C8A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8A821C-7F71-4DBA-91B2-A88B17D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742870-5F51-4F3E-AC0C-CB61908A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82D4FDB-66D9-46D2-989F-48F0BBB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350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51A990-AD37-4348-8241-7C92338E4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BA44B5-1EDA-4DC1-8B60-BF215A30D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9AE88D-85F6-49AC-854D-9DBBF045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AC882C5-CA85-425F-9416-0DC06AD4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05A055-A6E7-44B0-9C7E-42E8FCD3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339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03917-5BB8-4ABA-999C-95E4D36C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C0BCA56-E63C-443D-9408-46552F364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150EB5F-7AC3-4A55-89F2-6CC8CEEE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2EC5374-7DBB-43FF-B1A2-9D4A31D2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95E86BA-2C44-42D0-A819-0C7B8334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91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02978-C8CF-4E38-8D20-3E949F70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681C62-77E9-47E7-9274-2A830BAF9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E12699-09AE-450E-BB40-7DC4E552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AE0282-D7C1-43C2-BDF0-28821B9B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796F4CD-50E7-4B34-9554-D2CEA7FF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67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8140-9F86-44E3-941D-867DDD2F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5CC3D10-8D0D-495B-85B3-167D6340B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BE745BB-64F8-4731-A68B-C745569FF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50F3A5D-DAAB-4B3F-AA0C-C0FADB02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8C1ED91-CC0B-45D3-8975-3FEA5E56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CF58D2D-EF6F-446F-88A7-2A9CD5A3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44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943B6-4862-4AD8-B2F1-2C02EA5D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1AB1F9B-6859-4702-A287-9D814ADA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75BD0BA-265E-4FEA-B954-49996DDBD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823271F-8724-433F-A14F-3750B940D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2D67F2B-FB1C-4F25-A0EB-D11FA8A9C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B384D03-5A3E-4FFD-AFA5-F30FD59D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2E830F8-25C8-4A9C-89C0-58E529F9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886C4F6-56BE-4557-90D8-A18BD36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209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BFB31-045C-4353-A5EE-D42553DC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FC0CF4A-F321-4DAA-9CB7-09D9741F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A10DD8-F24E-483A-92E3-5305D3B5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AFC3C8A-09A3-4FC4-AD93-3B344E0A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575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21E6D97-7AB8-4B3B-8D47-8B819F20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9A8440C-D29B-4078-92EC-2DBF5B49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F99B6C0-1C40-466F-9349-6F976686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75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55F7D-FDD9-439F-952E-C4A67E0B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AA2451-38F9-45B5-9DCD-B61A002E3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DEF88FB-BBC9-4BD7-9E93-F05101CD5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52FBAB8-5225-4BD0-A542-E2BC299F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D3FF9C4-11AA-4396-8030-7BF9D77C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F409E02-2F47-4680-B46E-78F3160C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922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1A8EE-0CF7-4C77-B13E-710E5B29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3CD75FA-D08C-429F-9D3A-A6F352C66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572EE05-5456-4738-AD94-044919BB3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1C46A38-18AC-4B75-9471-71110BA6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3AE62C4-DB3B-4C7A-AD5A-87EE1BC5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E8F6E59-615B-493C-BD0C-8D2B6745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216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117F57D-6A8D-4299-BB91-C49A0C29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BDF1B35-BE86-4C3B-AA69-71F584217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79A42D8-043F-4E9F-A401-88D1F424E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46AD-6097-4D3C-BD4E-C7BC5952B802}" type="datetimeFigureOut">
              <a:rPr lang="pt-PT" smtClean="0"/>
              <a:t>19/02/2019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F2AE5B-008B-4A1B-B356-44AF17CF3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B6210A-240D-4979-8E84-CED5BDC82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956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586345" y="1943337"/>
            <a:ext cx="9019309" cy="217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INTRODUÇÃO ÀS RESPOSTAS IMUNES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43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1.Como se designam os </a:t>
            </a:r>
            <a:r>
              <a:rPr lang="pt-PT" sz="32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receptores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das células T?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BCR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PRR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TCR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RRR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274617" y="5147762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TCR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A808FFA-3FE0-4FA0-A5E0-46727A54948A}"/>
              </a:ext>
            </a:extLst>
          </p:cNvPr>
          <p:cNvSpPr/>
          <p:nvPr/>
        </p:nvSpPr>
        <p:spPr>
          <a:xfrm>
            <a:off x="1177638" y="1332444"/>
            <a:ext cx="96704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2. QUALQUER SUBSTÂNCIA QUE SE LIGA AOS RECEPTORES DAS CÉLULAS B OU T DESIGNA-SE POR:</a:t>
            </a:r>
          </a:p>
          <a:p>
            <a:pPr algn="just"/>
            <a:endParaRPr lang="pt-PT" sz="3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ALERGÉNIO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IMUNOGÉNIO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ANTIGÉNIO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GÉNIO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276BB51-FD50-4982-827A-4B2C413C2399}"/>
              </a:ext>
            </a:extLst>
          </p:cNvPr>
          <p:cNvSpPr/>
          <p:nvPr/>
        </p:nvSpPr>
        <p:spPr>
          <a:xfrm>
            <a:off x="1648690" y="58164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E65242B-280F-4250-ADCF-116E37388721}"/>
              </a:ext>
            </a:extLst>
          </p:cNvPr>
          <p:cNvSpPr/>
          <p:nvPr/>
        </p:nvSpPr>
        <p:spPr>
          <a:xfrm>
            <a:off x="1274617" y="5397147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ANTIGÉNIO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1E25AC7-BC86-41C0-8D4A-E3C728D95623}"/>
              </a:ext>
            </a:extLst>
          </p:cNvPr>
          <p:cNvSpPr/>
          <p:nvPr/>
        </p:nvSpPr>
        <p:spPr>
          <a:xfrm>
            <a:off x="969818" y="939311"/>
            <a:ext cx="102523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OS ANTICORPOS TÊM A CAPACIDADE DE PODEREM DISCRIMINAR ENTRE SUBSTÂNCIAS DIFERENTES, EMBORA COM PEQUENAS DIFERENÇAS ENTRE ELAS. ESTA CARACTERÍSTICA DESIGNA-SE POR:</a:t>
            </a:r>
          </a:p>
          <a:p>
            <a:pPr algn="just"/>
            <a:endParaRPr lang="pt-PT" sz="3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DIVERSIDADE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ESPECIFICIDADE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MEMÓRIA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TOLERÂNCIA AO PRÓPRIO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DFE894F-2C66-44BB-ABF4-13F95E2C7E64}"/>
              </a:ext>
            </a:extLst>
          </p:cNvPr>
          <p:cNvSpPr/>
          <p:nvPr/>
        </p:nvSpPr>
        <p:spPr>
          <a:xfrm>
            <a:off x="1648690" y="58164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8AF3B1-FB5B-414B-BCD9-A8CE40C7D5A6}"/>
              </a:ext>
            </a:extLst>
          </p:cNvPr>
          <p:cNvSpPr/>
          <p:nvPr/>
        </p:nvSpPr>
        <p:spPr>
          <a:xfrm>
            <a:off x="1274617" y="6089878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ESPECIFICIDADE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5325321-EF53-4206-81BC-F97E5E8E9B70}"/>
              </a:ext>
            </a:extLst>
          </p:cNvPr>
          <p:cNvSpPr/>
          <p:nvPr/>
        </p:nvSpPr>
        <p:spPr>
          <a:xfrm>
            <a:off x="1177638" y="1332444"/>
            <a:ext cx="96704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4. OS LINFÓCITOS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 QUANDO AMADURECEM NA MEDULA ÓSSEA RECOMBINAM O DNA. ESTE FENÓMENO CONTRIBUI PARA</a:t>
            </a:r>
          </a:p>
          <a:p>
            <a:pPr algn="just"/>
            <a:endParaRPr lang="pt-PT" sz="3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 algn="just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DIV</a:t>
            </a: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ERSIDADE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ESPECIFICIDADE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MEMÓRIA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TOLERÂNCIA AO PRÓPRIO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9580753-1ACA-4663-9267-35BE37DF5CAA}"/>
              </a:ext>
            </a:extLst>
          </p:cNvPr>
          <p:cNvSpPr/>
          <p:nvPr/>
        </p:nvSpPr>
        <p:spPr>
          <a:xfrm>
            <a:off x="1648690" y="58164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6F87E06-B504-4CAE-BAE0-0EDBC65BBD2A}"/>
              </a:ext>
            </a:extLst>
          </p:cNvPr>
          <p:cNvSpPr/>
          <p:nvPr/>
        </p:nvSpPr>
        <p:spPr>
          <a:xfrm>
            <a:off x="1274617" y="5549548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DIVERSIDADE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6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888232B-B7C3-4A8D-ADF2-FDDBE057846B}"/>
              </a:ext>
            </a:extLst>
          </p:cNvPr>
          <p:cNvSpPr/>
          <p:nvPr/>
        </p:nvSpPr>
        <p:spPr>
          <a:xfrm>
            <a:off x="1177638" y="1332444"/>
            <a:ext cx="96704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A PROLIFERAÇÃO DOS LINFÓCITOS DEPOIS DE SEREM ACTIVADOS PELO ANTIGÉNIO CONTRIBUI PARA A FORMAÇÃO</a:t>
            </a:r>
          </a:p>
          <a:p>
            <a:pPr algn="just"/>
            <a:endParaRPr lang="pt-PT" sz="3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 algn="just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 DIVERSIDADE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DA ESPECIFICIDADE</a:t>
            </a:r>
          </a:p>
          <a:p>
            <a:pPr marL="514350" indent="-514350" algn="just">
              <a:buFontTx/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DA TOLERÂNCIA AO PRÓPRIO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DA MEMÓRIA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7EE2413-BA2E-4931-A89C-7EA6830AEBAD}"/>
              </a:ext>
            </a:extLst>
          </p:cNvPr>
          <p:cNvSpPr/>
          <p:nvPr/>
        </p:nvSpPr>
        <p:spPr>
          <a:xfrm>
            <a:off x="1648690" y="58164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145CC5-71A8-4DB5-ADE5-F97F7211A07E}"/>
              </a:ext>
            </a:extLst>
          </p:cNvPr>
          <p:cNvSpPr/>
          <p:nvPr/>
        </p:nvSpPr>
        <p:spPr>
          <a:xfrm>
            <a:off x="1274617" y="554954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MEMÓRIA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5580C35-4AE0-4FB1-B038-4B44BD56E342}"/>
              </a:ext>
            </a:extLst>
          </p:cNvPr>
          <p:cNvSpPr/>
          <p:nvPr/>
        </p:nvSpPr>
        <p:spPr>
          <a:xfrm>
            <a:off x="1177638" y="1332444"/>
            <a:ext cx="967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OS LINFÓCITOS IMATUROS QUE RECONHECEM MOLÉCULAS DO PRÓPRIO ORGANISMO MORREM. ESTE FENÓMENO CONTRIBUI PARA</a:t>
            </a:r>
          </a:p>
          <a:p>
            <a:pPr algn="just"/>
            <a:endParaRPr lang="pt-PT" sz="3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 algn="just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DIVERSIDADE 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 algn="just">
              <a:buFontTx/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TOLERÂNCIA AO PRÓPRIO</a:t>
            </a:r>
          </a:p>
          <a:p>
            <a:pPr marL="514350" indent="-514350" algn="just">
              <a:buFontTx/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ESPECIFICIDADE</a:t>
            </a:r>
          </a:p>
          <a:p>
            <a:pPr marL="514350" indent="-514350" algn="just">
              <a:buFontTx/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MEMÓRIA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B54A9D-8E50-4B02-8B50-A94826DC76B5}"/>
              </a:ext>
            </a:extLst>
          </p:cNvPr>
          <p:cNvSpPr/>
          <p:nvPr/>
        </p:nvSpPr>
        <p:spPr>
          <a:xfrm>
            <a:off x="1648690" y="58164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A9D9E5C-7B54-4A2B-94F8-4C2AA88E536D}"/>
              </a:ext>
            </a:extLst>
          </p:cNvPr>
          <p:cNvSpPr/>
          <p:nvPr/>
        </p:nvSpPr>
        <p:spPr>
          <a:xfrm>
            <a:off x="1274617" y="6020607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TOLERÂNCIA AO PRÓRPIO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B7D2400-CC1D-4145-B0E9-82580314D028}"/>
              </a:ext>
            </a:extLst>
          </p:cNvPr>
          <p:cNvSpPr/>
          <p:nvPr/>
        </p:nvSpPr>
        <p:spPr>
          <a:xfrm>
            <a:off x="1177638" y="1332444"/>
            <a:ext cx="967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QUAIS AS CÉLULAS QUE TÊM MAIS PROBABILIDADE DE DAR UMA RESPOSTA INTENSA A UM ANTIGÉNIO A SEGUIR A UMA SEGUNDA EXPOSIÇÃO?</a:t>
            </a:r>
          </a:p>
          <a:p>
            <a:pPr algn="just"/>
            <a:endParaRPr lang="pt-PT" sz="3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14350" indent="-514350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CÉLULAS B DE MEMÓRIA</a:t>
            </a:r>
          </a:p>
          <a:p>
            <a:pPr marL="514350" indent="-514350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CÉLULAS T</a:t>
            </a:r>
          </a:p>
          <a:p>
            <a:pPr marL="514350" indent="-514350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FAGOCITOS</a:t>
            </a:r>
          </a:p>
          <a:p>
            <a:pPr marL="514350" indent="-514350">
              <a:buAutoNum type="alphaUcPeriod"/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CÉLULAS B E CÉLULAS T DE MEMÓRIA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6D6222B-219E-4BD4-B09F-1A0C0D8EEFCA}"/>
              </a:ext>
            </a:extLst>
          </p:cNvPr>
          <p:cNvSpPr/>
          <p:nvPr/>
        </p:nvSpPr>
        <p:spPr>
          <a:xfrm>
            <a:off x="1648690" y="58164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388A851-1C4A-4A0C-809C-0E3192DBB2CA}"/>
              </a:ext>
            </a:extLst>
          </p:cNvPr>
          <p:cNvSpPr/>
          <p:nvPr/>
        </p:nvSpPr>
        <p:spPr>
          <a:xfrm>
            <a:off x="1274617" y="5909767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CÉLULAS B E CÉLULAS T DE MEMÓRIA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30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264</Words>
  <Application>Microsoft Office PowerPoint</Application>
  <PresentationFormat>Ecrã Panorâmico</PresentationFormat>
  <Paragraphs>67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Helvetica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24</cp:revision>
  <dcterms:created xsi:type="dcterms:W3CDTF">2019-02-18T12:31:17Z</dcterms:created>
  <dcterms:modified xsi:type="dcterms:W3CDTF">2019-02-19T15:13:31Z</dcterms:modified>
</cp:coreProperties>
</file>